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4/2/2017</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89212" y="845376"/>
            <a:ext cx="8915399" cy="2262781"/>
          </a:xfrm>
        </p:spPr>
        <p:txBody>
          <a:bodyPr/>
          <a:lstStyle/>
          <a:p>
            <a:r>
              <a:rPr lang="en-IN" b="1" dirty="0" smtClean="0">
                <a:latin typeface="Times New Roman" panose="02020603050405020304" pitchFamily="18" charset="0"/>
                <a:cs typeface="Times New Roman" panose="02020603050405020304" pitchFamily="18" charset="0"/>
              </a:rPr>
              <a:t>Stock Market Prediction</a:t>
            </a:r>
            <a:endParaRPr lang="en-IN"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p:txBody>
          <a:bodyPr>
            <a:noAutofit/>
          </a:bodyPr>
          <a:lstStyle/>
          <a:p>
            <a:pPr algn="r"/>
            <a:r>
              <a:rPr lang="en-IN" sz="2000" dirty="0" smtClean="0">
                <a:latin typeface="Times New Roman" panose="02020603050405020304" pitchFamily="18" charset="0"/>
                <a:cs typeface="Times New Roman" panose="02020603050405020304" pitchFamily="18" charset="0"/>
              </a:rPr>
              <a:t>Prepared By:</a:t>
            </a:r>
          </a:p>
          <a:p>
            <a:pPr algn="r"/>
            <a:r>
              <a:rPr lang="en-IN" sz="2000" dirty="0" err="1" smtClean="0">
                <a:latin typeface="Times New Roman" panose="02020603050405020304" pitchFamily="18" charset="0"/>
                <a:cs typeface="Times New Roman" panose="02020603050405020304" pitchFamily="18" charset="0"/>
              </a:rPr>
              <a:t>Jaimin</a:t>
            </a:r>
            <a:r>
              <a:rPr lang="en-IN" sz="2000" dirty="0" smtClean="0">
                <a:latin typeface="Times New Roman" panose="02020603050405020304" pitchFamily="18" charset="0"/>
                <a:cs typeface="Times New Roman" panose="02020603050405020304" pitchFamily="18" charset="0"/>
              </a:rPr>
              <a:t> </a:t>
            </a:r>
            <a:r>
              <a:rPr lang="en-IN" sz="2000" dirty="0" err="1" smtClean="0">
                <a:latin typeface="Times New Roman" panose="02020603050405020304" pitchFamily="18" charset="0"/>
                <a:cs typeface="Times New Roman" panose="02020603050405020304" pitchFamily="18" charset="0"/>
              </a:rPr>
              <a:t>Prajapati</a:t>
            </a:r>
            <a:endParaRPr lang="en-IN" sz="2000" dirty="0" smtClean="0">
              <a:latin typeface="Times New Roman" panose="02020603050405020304" pitchFamily="18" charset="0"/>
              <a:cs typeface="Times New Roman" panose="02020603050405020304" pitchFamily="18" charset="0"/>
            </a:endParaRPr>
          </a:p>
          <a:p>
            <a:pPr algn="r"/>
            <a:r>
              <a:rPr lang="en-IN" sz="2000" dirty="0" err="1" smtClean="0">
                <a:latin typeface="Times New Roman" panose="02020603050405020304" pitchFamily="18" charset="0"/>
                <a:cs typeface="Times New Roman" panose="02020603050405020304" pitchFamily="18" charset="0"/>
              </a:rPr>
              <a:t>Parth</a:t>
            </a:r>
            <a:r>
              <a:rPr lang="en-IN" sz="2000" dirty="0" smtClean="0">
                <a:latin typeface="Times New Roman" panose="02020603050405020304" pitchFamily="18" charset="0"/>
                <a:cs typeface="Times New Roman" panose="02020603050405020304" pitchFamily="18" charset="0"/>
              </a:rPr>
              <a:t> Patel</a:t>
            </a:r>
            <a:endParaRPr lang="en-IN"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9578" y="225162"/>
            <a:ext cx="1240429" cy="1240429"/>
          </a:xfrm>
          <a:prstGeom prst="rect">
            <a:avLst/>
          </a:prstGeom>
        </p:spPr>
      </p:pic>
    </p:spTree>
    <p:extLst>
      <p:ext uri="{BB962C8B-B14F-4D97-AF65-F5344CB8AC3E}">
        <p14:creationId xmlns:p14="http://schemas.microsoft.com/office/powerpoint/2010/main" val="17608096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Screen Shots</a:t>
            </a:r>
            <a:endParaRPr lang="en-IN"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40103" y="1721477"/>
            <a:ext cx="2621794" cy="460249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05617" y="1721478"/>
            <a:ext cx="2621794" cy="4602493"/>
          </a:xfrm>
          <a:prstGeom prst="rect">
            <a:avLst/>
          </a:prstGeom>
        </p:spPr>
      </p:pic>
    </p:spTree>
    <p:extLst>
      <p:ext uri="{BB962C8B-B14F-4D97-AF65-F5344CB8AC3E}">
        <p14:creationId xmlns:p14="http://schemas.microsoft.com/office/powerpoint/2010/main" val="401379998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014733" y="1905000"/>
            <a:ext cx="2563096" cy="449945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4664" y="1905000"/>
            <a:ext cx="2563095" cy="449945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5925" y="1905000"/>
            <a:ext cx="2563096" cy="4499450"/>
          </a:xfrm>
          <a:prstGeom prst="rect">
            <a:avLst/>
          </a:prstGeom>
        </p:spPr>
      </p:pic>
    </p:spTree>
    <p:extLst>
      <p:ext uri="{BB962C8B-B14F-4D97-AF65-F5344CB8AC3E}">
        <p14:creationId xmlns:p14="http://schemas.microsoft.com/office/powerpoint/2010/main" val="93416422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Challenges Faced</a:t>
            </a:r>
          </a:p>
        </p:txBody>
      </p:sp>
      <p:sp>
        <p:nvSpPr>
          <p:cNvPr id="3" name="Content Placeholder 2"/>
          <p:cNvSpPr>
            <a:spLocks noGrp="1"/>
          </p:cNvSpPr>
          <p:nvPr>
            <p:ph idx="1"/>
          </p:nvPr>
        </p:nvSpPr>
        <p:spPr/>
        <p:txBody>
          <a:bodyPr>
            <a:normAutofit/>
          </a:bodyPr>
          <a:lstStyle/>
          <a:p>
            <a:r>
              <a:rPr lang="en-IN" sz="2000" dirty="0">
                <a:latin typeface="Times New Roman" panose="02020603050405020304" pitchFamily="18" charset="0"/>
                <a:cs typeface="Times New Roman" panose="02020603050405020304" pitchFamily="18" charset="0"/>
              </a:rPr>
              <a:t>Following challenge have faced while developing this system:</a:t>
            </a:r>
          </a:p>
          <a:p>
            <a:r>
              <a:rPr lang="en-IN" sz="2000" dirty="0">
                <a:latin typeface="Times New Roman" panose="02020603050405020304" pitchFamily="18" charset="0"/>
                <a:cs typeface="Times New Roman" panose="02020603050405020304" pitchFamily="18" charset="0"/>
              </a:rPr>
              <a:t>1. Neural network architecture i.e. number of neurons and batch size for prediction</a:t>
            </a:r>
          </a:p>
          <a:p>
            <a:r>
              <a:rPr lang="en-IN" sz="2000" dirty="0">
                <a:latin typeface="Times New Roman" panose="02020603050405020304" pitchFamily="18" charset="0"/>
                <a:cs typeface="Times New Roman" panose="02020603050405020304" pitchFamily="18" charset="0"/>
              </a:rPr>
              <a:t>2. Number of Feature parameters i.e. number of input to neural network and support vector machines</a:t>
            </a:r>
          </a:p>
          <a:p>
            <a:r>
              <a:rPr lang="en-IN" sz="2000" dirty="0">
                <a:latin typeface="Times New Roman" panose="02020603050405020304" pitchFamily="18" charset="0"/>
                <a:cs typeface="Times New Roman" panose="02020603050405020304" pitchFamily="18" charset="0"/>
              </a:rPr>
              <a:t>3. Parameters for Support Vector machines</a:t>
            </a:r>
          </a:p>
          <a:p>
            <a:r>
              <a:rPr lang="en-IN" sz="2000" dirty="0">
                <a:latin typeface="Times New Roman" panose="02020603050405020304" pitchFamily="18" charset="0"/>
                <a:cs typeface="Times New Roman" panose="02020603050405020304" pitchFamily="18" charset="0"/>
              </a:rPr>
              <a:t>4. Understanding of neural network and support vector machine</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10054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latin typeface="Times New Roman" panose="02020603050405020304" pitchFamily="18" charset="0"/>
                <a:cs typeface="Times New Roman" panose="02020603050405020304" pitchFamily="18" charset="0"/>
              </a:rPr>
              <a:t>Conclusion and Future Work </a:t>
            </a:r>
          </a:p>
        </p:txBody>
      </p:sp>
      <p:sp>
        <p:nvSpPr>
          <p:cNvPr id="3" name="Content Placeholder 2"/>
          <p:cNvSpPr>
            <a:spLocks noGrp="1"/>
          </p:cNvSpPr>
          <p:nvPr>
            <p:ph idx="1"/>
          </p:nvPr>
        </p:nvSpPr>
        <p:spPr/>
        <p:txBody>
          <a:bodyPr/>
          <a:lstStyle/>
          <a:p>
            <a:pPr algn="just"/>
            <a:r>
              <a:rPr lang="en-IN" dirty="0"/>
              <a:t>As we have developed stock market prediction system using historical data and sentimental analysis on tweet, We will further look to make our neural network model more faster.</a:t>
            </a:r>
          </a:p>
          <a:p>
            <a:pPr algn="just"/>
            <a:r>
              <a:rPr lang="en-IN" dirty="0"/>
              <a:t>We will try to make uniform neural network model for every company and wants extends our model for every company to make precise prediction</a:t>
            </a:r>
          </a:p>
          <a:p>
            <a:pPr algn="just"/>
            <a:r>
              <a:rPr lang="en-IN" dirty="0"/>
              <a:t>We have considered NASDAQ Stock exchange for this model, We will make neural network model for Indian stock market</a:t>
            </a:r>
          </a:p>
          <a:p>
            <a:pPr algn="just"/>
            <a:endParaRPr lang="en-IN" dirty="0"/>
          </a:p>
        </p:txBody>
      </p:sp>
    </p:spTree>
    <p:extLst>
      <p:ext uri="{BB962C8B-B14F-4D97-AF65-F5344CB8AC3E}">
        <p14:creationId xmlns:p14="http://schemas.microsoft.com/office/powerpoint/2010/main" val="33874642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anose="02020603050405020304" pitchFamily="18" charset="0"/>
                <a:cs typeface="Times New Roman" panose="02020603050405020304" pitchFamily="18" charset="0"/>
              </a:rPr>
              <a:t>Outline</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Autofit/>
          </a:bodyPr>
          <a:lstStyle/>
          <a:p>
            <a:r>
              <a:rPr lang="en-IN" sz="2000" dirty="0" smtClean="0">
                <a:latin typeface="Times New Roman" panose="02020603050405020304" pitchFamily="18" charset="0"/>
                <a:cs typeface="Times New Roman" panose="02020603050405020304" pitchFamily="18" charset="0"/>
              </a:rPr>
              <a:t>Introduction </a:t>
            </a:r>
          </a:p>
          <a:p>
            <a:r>
              <a:rPr lang="en-IN" sz="2000" dirty="0" smtClean="0">
                <a:latin typeface="Times New Roman" panose="02020603050405020304" pitchFamily="18" charset="0"/>
                <a:cs typeface="Times New Roman" panose="02020603050405020304" pitchFamily="18" charset="0"/>
              </a:rPr>
              <a:t>Objective</a:t>
            </a:r>
          </a:p>
          <a:p>
            <a:r>
              <a:rPr lang="en-IN" sz="2000" dirty="0" smtClean="0">
                <a:latin typeface="Times New Roman" panose="02020603050405020304" pitchFamily="18" charset="0"/>
                <a:cs typeface="Times New Roman" panose="02020603050405020304" pitchFamily="18" charset="0"/>
              </a:rPr>
              <a:t>Technology Used</a:t>
            </a:r>
          </a:p>
          <a:p>
            <a:r>
              <a:rPr lang="en-IN" sz="2000" dirty="0" smtClean="0">
                <a:latin typeface="Times New Roman" panose="02020603050405020304" pitchFamily="18" charset="0"/>
                <a:cs typeface="Times New Roman" panose="02020603050405020304" pitchFamily="18" charset="0"/>
              </a:rPr>
              <a:t>Algorithm Used</a:t>
            </a:r>
          </a:p>
          <a:p>
            <a:r>
              <a:rPr lang="en-IN" sz="2000" dirty="0" smtClean="0">
                <a:latin typeface="Times New Roman" panose="02020603050405020304" pitchFamily="18" charset="0"/>
                <a:cs typeface="Times New Roman" panose="02020603050405020304" pitchFamily="18" charset="0"/>
              </a:rPr>
              <a:t>System Architecture</a:t>
            </a:r>
          </a:p>
          <a:p>
            <a:r>
              <a:rPr lang="en-IN" sz="2000" dirty="0">
                <a:latin typeface="Times New Roman" panose="02020603050405020304" pitchFamily="18" charset="0"/>
                <a:cs typeface="Times New Roman" panose="02020603050405020304" pitchFamily="18" charset="0"/>
              </a:rPr>
              <a:t>Project </a:t>
            </a:r>
            <a:r>
              <a:rPr lang="en-IN" sz="2000" dirty="0" smtClean="0">
                <a:latin typeface="Times New Roman" panose="02020603050405020304" pitchFamily="18" charset="0"/>
                <a:cs typeface="Times New Roman" panose="02020603050405020304" pitchFamily="18" charset="0"/>
              </a:rPr>
              <a:t>Features</a:t>
            </a:r>
          </a:p>
          <a:p>
            <a:r>
              <a:rPr lang="en-IN" sz="2000" dirty="0" smtClean="0">
                <a:latin typeface="Times New Roman" panose="02020603050405020304" pitchFamily="18" charset="0"/>
                <a:cs typeface="Times New Roman" panose="02020603050405020304" pitchFamily="18" charset="0"/>
              </a:rPr>
              <a:t>Challenges we faced</a:t>
            </a:r>
          </a:p>
          <a:p>
            <a:r>
              <a:rPr lang="en-IN" sz="2000" dirty="0" smtClean="0">
                <a:latin typeface="Times New Roman" panose="02020603050405020304" pitchFamily="18" charset="0"/>
                <a:cs typeface="Times New Roman" panose="02020603050405020304" pitchFamily="18" charset="0"/>
              </a:rPr>
              <a:t>Future Work</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39349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r>
              <a:rPr lang="en-IN" sz="2000" dirty="0">
                <a:latin typeface="Times New Roman" panose="02020603050405020304" pitchFamily="18" charset="0"/>
                <a:cs typeface="Times New Roman" panose="02020603050405020304" pitchFamily="18" charset="0"/>
              </a:rPr>
              <a:t>We propose a Stock Market Prediction System that analyses stock data and suggests a ranked basket of stocks</a:t>
            </a:r>
            <a:r>
              <a:rPr lang="en-IN" sz="2000" dirty="0" smtClean="0">
                <a:latin typeface="Times New Roman" panose="02020603050405020304" pitchFamily="18" charset="0"/>
                <a:cs typeface="Times New Roman" panose="02020603050405020304" pitchFamily="18" charset="0"/>
              </a:rPr>
              <a:t>.</a:t>
            </a:r>
          </a:p>
          <a:p>
            <a:pPr algn="just"/>
            <a:r>
              <a:rPr lang="en-IN" sz="2000" dirty="0">
                <a:latin typeface="Times New Roman" panose="02020603050405020304" pitchFamily="18" charset="0"/>
                <a:cs typeface="Times New Roman" panose="02020603050405020304" pitchFamily="18" charset="0"/>
              </a:rPr>
              <a:t>A</a:t>
            </a:r>
            <a:r>
              <a:rPr lang="en-IN" sz="2000" dirty="0" smtClean="0">
                <a:latin typeface="Times New Roman" panose="02020603050405020304" pitchFamily="18" charset="0"/>
                <a:cs typeface="Times New Roman" panose="02020603050405020304" pitchFamily="18" charset="0"/>
              </a:rPr>
              <a:t>pply </a:t>
            </a:r>
            <a:r>
              <a:rPr lang="en-IN" sz="2000" dirty="0">
                <a:latin typeface="Times New Roman" panose="02020603050405020304" pitchFamily="18" charset="0"/>
                <a:cs typeface="Times New Roman" panose="02020603050405020304" pitchFamily="18" charset="0"/>
              </a:rPr>
              <a:t>different techniques of data mining on data and find similarities among various data </a:t>
            </a:r>
            <a:r>
              <a:rPr lang="en-IN" sz="2000" dirty="0" smtClean="0">
                <a:latin typeface="Times New Roman" panose="02020603050405020304" pitchFamily="18" charset="0"/>
                <a:cs typeface="Times New Roman" panose="02020603050405020304" pitchFamily="18" charset="0"/>
              </a:rPr>
              <a:t>items.</a:t>
            </a:r>
          </a:p>
          <a:p>
            <a:pPr algn="just"/>
            <a:r>
              <a:rPr lang="en-IN" sz="2000" dirty="0" smtClean="0">
                <a:latin typeface="Times New Roman" panose="02020603050405020304" pitchFamily="18" charset="0"/>
                <a:cs typeface="Times New Roman" panose="02020603050405020304" pitchFamily="18" charset="0"/>
              </a:rPr>
              <a:t>Use live </a:t>
            </a:r>
            <a:r>
              <a:rPr lang="en-IN" sz="2000" dirty="0">
                <a:latin typeface="Times New Roman" panose="02020603050405020304" pitchFamily="18" charset="0"/>
                <a:cs typeface="Times New Roman" panose="02020603050405020304" pitchFamily="18" charset="0"/>
              </a:rPr>
              <a:t>prices, historical data and twitter </a:t>
            </a:r>
            <a:r>
              <a:rPr lang="en-IN" sz="2000" dirty="0" smtClean="0">
                <a:latin typeface="Times New Roman" panose="02020603050405020304" pitchFamily="18" charset="0"/>
                <a:cs typeface="Times New Roman" panose="02020603050405020304" pitchFamily="18" charset="0"/>
              </a:rPr>
              <a:t>tweets for process.</a:t>
            </a:r>
            <a:endParaRPr lang="en-IN" sz="2000" dirty="0">
              <a:latin typeface="Times New Roman" panose="02020603050405020304" pitchFamily="18" charset="0"/>
              <a:cs typeface="Times New Roman" panose="02020603050405020304" pitchFamily="18" charset="0"/>
            </a:endParaRPr>
          </a:p>
          <a:p>
            <a:pPr marL="0" indent="0" algn="just">
              <a:buNone/>
            </a:pPr>
            <a:endParaRPr lang="en-IN" sz="2000" dirty="0" smtClean="0">
              <a:latin typeface="Times New Roman" panose="02020603050405020304" pitchFamily="18" charset="0"/>
              <a:cs typeface="Times New Roman" panose="02020603050405020304" pitchFamily="18" charset="0"/>
            </a:endParaRPr>
          </a:p>
          <a:p>
            <a:pPr algn="just"/>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49096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anose="02020603050405020304" pitchFamily="18" charset="0"/>
                <a:cs typeface="Times New Roman" panose="02020603050405020304" pitchFamily="18" charset="0"/>
              </a:rPr>
              <a:t>Objective</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r>
              <a:rPr lang="en-IN" sz="2000" dirty="0" smtClean="0">
                <a:latin typeface="Times New Roman" panose="02020603050405020304" pitchFamily="18" charset="0"/>
                <a:cs typeface="Times New Roman" panose="02020603050405020304" pitchFamily="18" charset="0"/>
              </a:rPr>
              <a:t>The </a:t>
            </a:r>
            <a:r>
              <a:rPr lang="en-IN" sz="2000" dirty="0">
                <a:latin typeface="Times New Roman" panose="02020603050405020304" pitchFamily="18" charset="0"/>
                <a:cs typeface="Times New Roman" panose="02020603050405020304" pitchFamily="18" charset="0"/>
              </a:rPr>
              <a:t>objective of this recommender system is to support stock market traders, individual investors and fund managers in their decisions. </a:t>
            </a:r>
            <a:endParaRPr lang="en-IN" sz="2000" dirty="0" smtClean="0">
              <a:latin typeface="Times New Roman" panose="02020603050405020304" pitchFamily="18" charset="0"/>
              <a:cs typeface="Times New Roman" panose="02020603050405020304" pitchFamily="18" charset="0"/>
            </a:endParaRPr>
          </a:p>
          <a:p>
            <a:pPr marL="0" indent="0" algn="just">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26552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anose="02020603050405020304" pitchFamily="18" charset="0"/>
                <a:cs typeface="Times New Roman" panose="02020603050405020304" pitchFamily="18" charset="0"/>
              </a:rPr>
              <a:t>Technology Used</a:t>
            </a:r>
            <a:endParaRPr lang="en-IN" dirty="0">
              <a:latin typeface="Times New Roman" panose="02020603050405020304" pitchFamily="18" charset="0"/>
              <a:cs typeface="Times New Roman" panose="02020603050405020304" pitchFamily="18"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30679632"/>
              </p:ext>
            </p:extLst>
          </p:nvPr>
        </p:nvGraphicFramePr>
        <p:xfrm>
          <a:off x="2589213" y="2133600"/>
          <a:ext cx="8915400" cy="1188720"/>
        </p:xfrm>
        <a:graphic>
          <a:graphicData uri="http://schemas.openxmlformats.org/drawingml/2006/table">
            <a:tbl>
              <a:tblPr firstRow="1" bandRow="1">
                <a:tableStyleId>{8A107856-5554-42FB-B03E-39F5DBC370BA}</a:tableStyleId>
              </a:tblPr>
              <a:tblGrid>
                <a:gridCol w="4457700"/>
                <a:gridCol w="4457700"/>
              </a:tblGrid>
              <a:tr h="370840">
                <a:tc>
                  <a:txBody>
                    <a:bodyPr/>
                    <a:lstStyle/>
                    <a:p>
                      <a:r>
                        <a:rPr lang="en-IN" sz="2000" b="0" dirty="0" smtClean="0">
                          <a:latin typeface="Times New Roman" panose="02020603050405020304" pitchFamily="18" charset="0"/>
                          <a:cs typeface="Times New Roman" panose="02020603050405020304" pitchFamily="18" charset="0"/>
                        </a:rPr>
                        <a:t>Technology</a:t>
                      </a:r>
                      <a:endParaRPr lang="en-IN" sz="2000" b="0" dirty="0">
                        <a:latin typeface="Times New Roman" panose="02020603050405020304" pitchFamily="18" charset="0"/>
                        <a:cs typeface="Times New Roman" panose="02020603050405020304" pitchFamily="18" charset="0"/>
                      </a:endParaRPr>
                    </a:p>
                  </a:txBody>
                  <a:tcPr/>
                </a:tc>
                <a:tc>
                  <a:txBody>
                    <a:bodyPr/>
                    <a:lstStyle/>
                    <a:p>
                      <a:r>
                        <a:rPr lang="en-IN" sz="2000" b="0" dirty="0" smtClean="0">
                          <a:latin typeface="Times New Roman" panose="02020603050405020304" pitchFamily="18" charset="0"/>
                          <a:cs typeface="Times New Roman" panose="02020603050405020304" pitchFamily="18" charset="0"/>
                        </a:rPr>
                        <a:t>Machine Learning,</a:t>
                      </a:r>
                      <a:r>
                        <a:rPr lang="en-IN" sz="2000" b="0" baseline="0" dirty="0" smtClean="0">
                          <a:latin typeface="Times New Roman" panose="02020603050405020304" pitchFamily="18" charset="0"/>
                          <a:cs typeface="Times New Roman" panose="02020603050405020304" pitchFamily="18" charset="0"/>
                        </a:rPr>
                        <a:t> Android</a:t>
                      </a:r>
                      <a:endParaRPr lang="en-IN" sz="2000" b="0" dirty="0">
                        <a:latin typeface="Times New Roman" panose="02020603050405020304" pitchFamily="18" charset="0"/>
                        <a:cs typeface="Times New Roman" panose="02020603050405020304" pitchFamily="18" charset="0"/>
                      </a:endParaRPr>
                    </a:p>
                  </a:txBody>
                  <a:tcPr/>
                </a:tc>
              </a:tr>
              <a:tr h="370840">
                <a:tc>
                  <a:txBody>
                    <a:bodyPr/>
                    <a:lstStyle/>
                    <a:p>
                      <a:r>
                        <a:rPr lang="en-IN" sz="2000" dirty="0" smtClean="0">
                          <a:latin typeface="Times New Roman" panose="02020603050405020304" pitchFamily="18" charset="0"/>
                          <a:cs typeface="Times New Roman" panose="02020603050405020304" pitchFamily="18" charset="0"/>
                        </a:rPr>
                        <a:t>Tools</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IN" sz="2000" dirty="0" err="1" smtClean="0">
                          <a:latin typeface="Times New Roman" panose="02020603050405020304" pitchFamily="18" charset="0"/>
                          <a:cs typeface="Times New Roman" panose="02020603050405020304" pitchFamily="18" charset="0"/>
                        </a:rPr>
                        <a:t>PyCharm</a:t>
                      </a:r>
                      <a:r>
                        <a:rPr lang="en-IN" sz="2000" dirty="0" smtClean="0">
                          <a:latin typeface="Times New Roman" panose="02020603050405020304" pitchFamily="18" charset="0"/>
                          <a:cs typeface="Times New Roman" panose="02020603050405020304" pitchFamily="18" charset="0"/>
                        </a:rPr>
                        <a:t>, Android studio</a:t>
                      </a:r>
                      <a:endParaRPr lang="en-IN" sz="2000" dirty="0">
                        <a:latin typeface="Times New Roman" panose="02020603050405020304" pitchFamily="18" charset="0"/>
                        <a:cs typeface="Times New Roman" panose="02020603050405020304" pitchFamily="18" charset="0"/>
                      </a:endParaRPr>
                    </a:p>
                  </a:txBody>
                  <a:tcPr/>
                </a:tc>
              </a:tr>
              <a:tr h="370840">
                <a:tc>
                  <a:txBody>
                    <a:bodyPr/>
                    <a:lstStyle/>
                    <a:p>
                      <a:r>
                        <a:rPr lang="en-IN" sz="2000" dirty="0" smtClean="0">
                          <a:latin typeface="Times New Roman" panose="02020603050405020304" pitchFamily="18" charset="0"/>
                          <a:cs typeface="Times New Roman" panose="02020603050405020304" pitchFamily="18" charset="0"/>
                        </a:rPr>
                        <a:t>Language</a:t>
                      </a:r>
                      <a:endParaRPr lang="en-IN" sz="2000" dirty="0">
                        <a:latin typeface="Times New Roman" panose="02020603050405020304" pitchFamily="18" charset="0"/>
                        <a:cs typeface="Times New Roman" panose="02020603050405020304" pitchFamily="18" charset="0"/>
                      </a:endParaRPr>
                    </a:p>
                  </a:txBody>
                  <a:tcPr/>
                </a:tc>
                <a:tc>
                  <a:txBody>
                    <a:bodyPr/>
                    <a:lstStyle/>
                    <a:p>
                      <a:r>
                        <a:rPr lang="en-IN" sz="2000" dirty="0" smtClean="0">
                          <a:latin typeface="Times New Roman" panose="02020603050405020304" pitchFamily="18" charset="0"/>
                          <a:cs typeface="Times New Roman" panose="02020603050405020304" pitchFamily="18" charset="0"/>
                        </a:rPr>
                        <a:t>Python, Java</a:t>
                      </a:r>
                      <a:endParaRPr lang="en-IN" sz="2000" dirty="0">
                        <a:latin typeface="Times New Roman" panose="02020603050405020304" pitchFamily="18"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17233768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anose="02020603050405020304" pitchFamily="18" charset="0"/>
                <a:cs typeface="Times New Roman" panose="02020603050405020304" pitchFamily="18" charset="0"/>
              </a:rPr>
              <a:t>Algorithm Used</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IN" sz="2000" dirty="0" smtClean="0">
                <a:latin typeface="Times New Roman" panose="02020603050405020304" pitchFamily="18" charset="0"/>
                <a:cs typeface="Times New Roman" panose="02020603050405020304" pitchFamily="18" charset="0"/>
              </a:rPr>
              <a:t>Artificial Neural Network</a:t>
            </a:r>
          </a:p>
          <a:p>
            <a:r>
              <a:rPr lang="en-IN" sz="2000" dirty="0" smtClean="0">
                <a:latin typeface="Times New Roman" panose="02020603050405020304" pitchFamily="18" charset="0"/>
                <a:cs typeface="Times New Roman" panose="02020603050405020304" pitchFamily="18" charset="0"/>
              </a:rPr>
              <a:t>Support Vector Machine</a:t>
            </a:r>
          </a:p>
          <a:p>
            <a:r>
              <a:rPr lang="en-IN" sz="2000" dirty="0" smtClean="0">
                <a:latin typeface="Times New Roman" panose="02020603050405020304" pitchFamily="18" charset="0"/>
                <a:cs typeface="Times New Roman" panose="02020603050405020304" pitchFamily="18" charset="0"/>
              </a:rPr>
              <a:t>Sentimental Analysis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283562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anose="02020603050405020304" pitchFamily="18" charset="0"/>
                <a:cs typeface="Times New Roman" panose="02020603050405020304" pitchFamily="18" charset="0"/>
              </a:rPr>
              <a:t>Artificial Neural Network</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Autofit/>
          </a:bodyPr>
          <a:lstStyle/>
          <a:p>
            <a:pPr algn="just"/>
            <a:r>
              <a:rPr lang="en-IN" sz="2000" dirty="0">
                <a:latin typeface="Times New Roman" panose="02020603050405020304" pitchFamily="18" charset="0"/>
                <a:cs typeface="Times New Roman" panose="02020603050405020304" pitchFamily="18" charset="0"/>
              </a:rPr>
              <a:t>Artificial neural networks (ANNs) </a:t>
            </a:r>
            <a:r>
              <a:rPr lang="en-IN" sz="2000" dirty="0" smtClean="0">
                <a:latin typeface="Times New Roman" panose="02020603050405020304" pitchFamily="18" charset="0"/>
                <a:cs typeface="Times New Roman" panose="02020603050405020304" pitchFamily="18" charset="0"/>
              </a:rPr>
              <a:t> is a</a:t>
            </a:r>
            <a:r>
              <a:rPr lang="en-IN" sz="2000" dirty="0">
                <a:latin typeface="Times New Roman" panose="02020603050405020304" pitchFamily="18" charset="0"/>
                <a:cs typeface="Times New Roman" panose="02020603050405020304" pitchFamily="18" charset="0"/>
              </a:rPr>
              <a:t> computational </a:t>
            </a:r>
            <a:r>
              <a:rPr lang="en-IN" sz="2000" dirty="0" smtClean="0">
                <a:latin typeface="Times New Roman" panose="02020603050405020304" pitchFamily="18" charset="0"/>
                <a:cs typeface="Times New Roman" panose="02020603050405020304" pitchFamily="18" charset="0"/>
              </a:rPr>
              <a:t>model</a:t>
            </a:r>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used </a:t>
            </a:r>
            <a:r>
              <a:rPr lang="en-IN" sz="2000" dirty="0">
                <a:latin typeface="Times New Roman" panose="02020603050405020304" pitchFamily="18" charset="0"/>
                <a:cs typeface="Times New Roman" panose="02020603050405020304" pitchFamily="18" charset="0"/>
              </a:rPr>
              <a:t>in computer science and other research disciplines, which is based on a large collection of simple neural </a:t>
            </a:r>
            <a:r>
              <a:rPr lang="en-IN" sz="2000" dirty="0" smtClean="0">
                <a:latin typeface="Times New Roman" panose="02020603050405020304" pitchFamily="18" charset="0"/>
                <a:cs typeface="Times New Roman" panose="02020603050405020304" pitchFamily="18" charset="0"/>
              </a:rPr>
              <a:t>units, loosely </a:t>
            </a:r>
            <a:r>
              <a:rPr lang="en-IN" sz="2000" dirty="0">
                <a:latin typeface="Times New Roman" panose="02020603050405020304" pitchFamily="18" charset="0"/>
                <a:cs typeface="Times New Roman" panose="02020603050405020304" pitchFamily="18" charset="0"/>
              </a:rPr>
              <a:t>analogous to the observed </a:t>
            </a:r>
            <a:r>
              <a:rPr lang="en-IN" sz="2000" dirty="0" smtClean="0">
                <a:latin typeface="Times New Roman" panose="02020603050405020304" pitchFamily="18" charset="0"/>
                <a:cs typeface="Times New Roman" panose="02020603050405020304" pitchFamily="18" charset="0"/>
              </a:rPr>
              <a:t>behaviour </a:t>
            </a:r>
            <a:r>
              <a:rPr lang="en-IN" sz="2000" dirty="0">
                <a:latin typeface="Times New Roman" panose="02020603050405020304" pitchFamily="18" charset="0"/>
                <a:cs typeface="Times New Roman" panose="02020603050405020304" pitchFamily="18" charset="0"/>
              </a:rPr>
              <a:t>of a biological brain's axons</a:t>
            </a:r>
            <a:r>
              <a:rPr lang="en-IN" sz="2000" dirty="0" smtClean="0">
                <a:latin typeface="Times New Roman" panose="02020603050405020304" pitchFamily="18" charset="0"/>
                <a:cs typeface="Times New Roman" panose="02020603050405020304" pitchFamily="18" charset="0"/>
              </a:rPr>
              <a:t>.</a:t>
            </a:r>
          </a:p>
          <a:p>
            <a:pPr algn="just"/>
            <a:r>
              <a:rPr lang="en-IN" sz="2000" dirty="0">
                <a:latin typeface="Times New Roman" panose="02020603050405020304" pitchFamily="18" charset="0"/>
                <a:cs typeface="Times New Roman" panose="02020603050405020304" pitchFamily="18" charset="0"/>
              </a:rPr>
              <a:t> Each neural unit is connected with many others, and links can enhance or inhibit the activation state of adjoining neural units. Each individual neural unit computes using summation function. There may be a threshold function or limiting function on each connection and on the unit itself, such that the signal </a:t>
            </a:r>
            <a:r>
              <a:rPr lang="en-IN" sz="2000" dirty="0" smtClean="0">
                <a:latin typeface="Times New Roman" panose="02020603050405020304" pitchFamily="18" charset="0"/>
                <a:cs typeface="Times New Roman" panose="02020603050405020304" pitchFamily="18" charset="0"/>
              </a:rPr>
              <a:t>must </a:t>
            </a:r>
            <a:r>
              <a:rPr lang="en-IN" sz="2000" dirty="0">
                <a:latin typeface="Times New Roman" panose="02020603050405020304" pitchFamily="18" charset="0"/>
                <a:cs typeface="Times New Roman" panose="02020603050405020304" pitchFamily="18" charset="0"/>
              </a:rPr>
              <a:t>surpass the limit before propagating to other neurons</a:t>
            </a:r>
            <a:r>
              <a:rPr lang="en-IN" sz="2000" dirty="0" smtClean="0">
                <a:latin typeface="Times New Roman" panose="02020603050405020304" pitchFamily="18" charset="0"/>
                <a:cs typeface="Times New Roman" panose="02020603050405020304" pitchFamily="18" charset="0"/>
              </a:rPr>
              <a:t>.</a:t>
            </a:r>
          </a:p>
          <a:p>
            <a:pPr algn="just"/>
            <a:r>
              <a:rPr lang="en-IN" sz="2000" dirty="0">
                <a:latin typeface="Times New Roman" panose="02020603050405020304" pitchFamily="18" charset="0"/>
                <a:cs typeface="Times New Roman" panose="02020603050405020304" pitchFamily="18" charset="0"/>
              </a:rPr>
              <a:t>These systems are self-learning and trained, rather than explicitly </a:t>
            </a:r>
            <a:r>
              <a:rPr lang="en-IN" sz="2000" dirty="0" smtClean="0">
                <a:latin typeface="Times New Roman" panose="02020603050405020304" pitchFamily="18" charset="0"/>
                <a:cs typeface="Times New Roman" panose="02020603050405020304" pitchFamily="18" charset="0"/>
              </a:rPr>
              <a:t>programmed.</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509231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anose="02020603050405020304" pitchFamily="18" charset="0"/>
                <a:cs typeface="Times New Roman" panose="02020603050405020304" pitchFamily="18" charset="0"/>
              </a:rPr>
              <a:t>Support Vector Machine</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r>
              <a:rPr lang="en-IN" sz="2000" dirty="0">
                <a:latin typeface="Times New Roman" panose="02020603050405020304" pitchFamily="18" charset="0"/>
                <a:cs typeface="Times New Roman" panose="02020603050405020304" pitchFamily="18" charset="0"/>
              </a:rPr>
              <a:t>“Support Vector Machine” (SVM) is a supervised machine learning algorithm which can be used for both classification or regression challenges. </a:t>
            </a:r>
            <a:endParaRPr lang="en-IN" sz="2000" dirty="0" smtClean="0">
              <a:latin typeface="Times New Roman" panose="02020603050405020304" pitchFamily="18" charset="0"/>
              <a:cs typeface="Times New Roman" panose="02020603050405020304" pitchFamily="18" charset="0"/>
            </a:endParaRPr>
          </a:p>
          <a:p>
            <a:pPr algn="just"/>
            <a:r>
              <a:rPr lang="en-IN" sz="2000" dirty="0" smtClean="0">
                <a:latin typeface="Times New Roman" panose="02020603050405020304" pitchFamily="18" charset="0"/>
                <a:cs typeface="Times New Roman" panose="02020603050405020304" pitchFamily="18" charset="0"/>
              </a:rPr>
              <a:t>However</a:t>
            </a:r>
            <a:r>
              <a:rPr lang="en-IN" sz="2000" dirty="0">
                <a:latin typeface="Times New Roman" panose="02020603050405020304" pitchFamily="18" charset="0"/>
                <a:cs typeface="Times New Roman" panose="02020603050405020304" pitchFamily="18" charset="0"/>
              </a:rPr>
              <a:t>,  it is mostly used in classification problems. In this algorithm, we plot each data item as a point in n-dimensional space (where n is number of features you have) with the value of each feature being the value of a particular coordinate</a:t>
            </a:r>
            <a:r>
              <a:rPr lang="en-IN" sz="2000" dirty="0" smtClean="0">
                <a:latin typeface="Times New Roman" panose="02020603050405020304" pitchFamily="18" charset="0"/>
                <a:cs typeface="Times New Roman" panose="02020603050405020304" pitchFamily="18" charset="0"/>
              </a:rPr>
              <a:t>.</a:t>
            </a:r>
          </a:p>
          <a:p>
            <a:pPr algn="just"/>
            <a:r>
              <a:rPr lang="en-IN" sz="2000" dirty="0" smtClean="0">
                <a:latin typeface="Times New Roman" panose="02020603050405020304" pitchFamily="18" charset="0"/>
                <a:cs typeface="Times New Roman" panose="02020603050405020304" pitchFamily="18" charset="0"/>
              </a:rPr>
              <a:t> </a:t>
            </a:r>
            <a:r>
              <a:rPr lang="en-IN" sz="2000" dirty="0">
                <a:latin typeface="Times New Roman" panose="02020603050405020304" pitchFamily="18" charset="0"/>
                <a:cs typeface="Times New Roman" panose="02020603050405020304" pitchFamily="18" charset="0"/>
              </a:rPr>
              <a:t>Then, we perform classification by finding the hyper-plane that differentiate the two classes very well (look at the below snapshot</a:t>
            </a:r>
            <a:r>
              <a:rPr lang="en-IN" sz="2000" dirty="0" smtClean="0">
                <a:latin typeface="Times New Roman" panose="02020603050405020304" pitchFamily="18" charset="0"/>
                <a:cs typeface="Times New Roman" panose="02020603050405020304" pitchFamily="18" charset="0"/>
              </a:rPr>
              <a:t>).</a:t>
            </a:r>
          </a:p>
          <a:p>
            <a:pPr algn="just"/>
            <a:endParaRPr lang="en-IN" sz="2000" dirty="0">
              <a:latin typeface="Times New Roman" panose="02020603050405020304" pitchFamily="18" charset="0"/>
              <a:cs typeface="Times New Roman" panose="02020603050405020304" pitchFamily="18" charset="0"/>
            </a:endParaRPr>
          </a:p>
        </p:txBody>
      </p:sp>
      <p:pic>
        <p:nvPicPr>
          <p:cNvPr id="4" name="Content Placeholder 4"/>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8330507" y="339175"/>
            <a:ext cx="3440783" cy="1565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23665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latin typeface="Times New Roman" panose="02020603050405020304" pitchFamily="18" charset="0"/>
                <a:cs typeface="Times New Roman" panose="02020603050405020304" pitchFamily="18" charset="0"/>
              </a:rPr>
              <a:t>Sentimental Analysis</a:t>
            </a:r>
            <a:endParaRPr lang="en-IN"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IN" sz="2000" dirty="0">
                <a:latin typeface="Times New Roman" panose="02020603050405020304" pitchFamily="18" charset="0"/>
                <a:cs typeface="Times New Roman" panose="02020603050405020304" pitchFamily="18" charset="0"/>
              </a:rPr>
              <a:t>Sentiment </a:t>
            </a:r>
            <a:r>
              <a:rPr lang="en-IN" sz="2000" dirty="0" smtClean="0">
                <a:latin typeface="Times New Roman" panose="02020603050405020304" pitchFamily="18" charset="0"/>
                <a:cs typeface="Times New Roman" panose="02020603050405020304" pitchFamily="18" charset="0"/>
              </a:rPr>
              <a:t>Analysis</a:t>
            </a:r>
            <a:r>
              <a:rPr lang="en-IN" sz="2000" dirty="0">
                <a:latin typeface="Times New Roman" panose="02020603050405020304" pitchFamily="18" charset="0"/>
                <a:cs typeface="Times New Roman" panose="02020603050405020304" pitchFamily="18" charset="0"/>
              </a:rPr>
              <a:t> is the use of natural language processing, statistics, and text analysis to extract, and identify the sentiment of text into positive, negative, or neutral categories. We often see sentiment analysis used to arrive at a binary decision: somebody is either for or against something, users like or dislike </a:t>
            </a:r>
            <a:r>
              <a:rPr lang="en-IN" sz="2000" dirty="0" smtClean="0">
                <a:latin typeface="Times New Roman" panose="02020603050405020304" pitchFamily="18" charset="0"/>
                <a:cs typeface="Times New Roman" panose="02020603050405020304" pitchFamily="18" charset="0"/>
              </a:rPr>
              <a:t>something, or </a:t>
            </a:r>
            <a:r>
              <a:rPr lang="en-IN" sz="2000" dirty="0">
                <a:latin typeface="Times New Roman" panose="02020603050405020304" pitchFamily="18" charset="0"/>
                <a:cs typeface="Times New Roman" panose="02020603050405020304" pitchFamily="18" charset="0"/>
              </a:rPr>
              <a:t>the product is good or </a:t>
            </a:r>
            <a:r>
              <a:rPr lang="en-IN" sz="2000" dirty="0" smtClean="0">
                <a:latin typeface="Times New Roman" panose="02020603050405020304" pitchFamily="18" charset="0"/>
                <a:cs typeface="Times New Roman" panose="02020603050405020304" pitchFamily="18" charset="0"/>
              </a:rPr>
              <a:t>bad .</a:t>
            </a:r>
            <a:r>
              <a:rPr lang="en-IN" sz="2000" dirty="0">
                <a:latin typeface="Times New Roman" panose="02020603050405020304" pitchFamily="18" charset="0"/>
                <a:cs typeface="Times New Roman" panose="02020603050405020304" pitchFamily="18" charset="0"/>
              </a:rPr>
              <a:t/>
            </a:r>
            <a:br>
              <a:rPr lang="en-IN" sz="2000" dirty="0">
                <a:latin typeface="Times New Roman" panose="02020603050405020304" pitchFamily="18" charset="0"/>
                <a:cs typeface="Times New Roman" panose="02020603050405020304" pitchFamily="18" charset="0"/>
              </a:rPr>
            </a:br>
            <a:endParaRPr lang="en-IN" sz="2000" dirty="0">
              <a:latin typeface="Times New Roman" panose="02020603050405020304" pitchFamily="18" charset="0"/>
              <a:cs typeface="Times New Roman" panose="02020603050405020304" pitchFamily="18" charset="0"/>
            </a:endParaRPr>
          </a:p>
          <a:p>
            <a:pPr algn="just"/>
            <a:r>
              <a:rPr lang="en-IN" sz="2000" dirty="0">
                <a:latin typeface="Times New Roman" panose="02020603050405020304" pitchFamily="18" charset="0"/>
                <a:cs typeface="Times New Roman" panose="02020603050405020304" pitchFamily="18" charset="0"/>
              </a:rPr>
              <a:t>Sentiment analysis is also called opinion mining since it includes identifying consumer attitudes, emotions, and opinions of a company’s product, brand, or service.</a:t>
            </a:r>
          </a:p>
          <a:p>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192237"/>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docProps/app.xml><?xml version="1.0" encoding="utf-8"?>
<Properties xmlns="http://schemas.openxmlformats.org/officeDocument/2006/extended-properties" xmlns:vt="http://schemas.openxmlformats.org/officeDocument/2006/docPropsVTypes">
  <Template>Wisp</Template>
  <TotalTime>102</TotalTime>
  <Words>304</Words>
  <Application>Microsoft Office PowerPoint</Application>
  <PresentationFormat>Widescreen</PresentationFormat>
  <Paragraphs>52</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Century Gothic</vt:lpstr>
      <vt:lpstr>Times New Roman</vt:lpstr>
      <vt:lpstr>Wingdings 3</vt:lpstr>
      <vt:lpstr>Wisp</vt:lpstr>
      <vt:lpstr>Stock Market Prediction</vt:lpstr>
      <vt:lpstr>Outline</vt:lpstr>
      <vt:lpstr>Introduction</vt:lpstr>
      <vt:lpstr>Objective</vt:lpstr>
      <vt:lpstr>Technology Used</vt:lpstr>
      <vt:lpstr>Algorithm Used</vt:lpstr>
      <vt:lpstr>Artificial Neural Network</vt:lpstr>
      <vt:lpstr>Support Vector Machine</vt:lpstr>
      <vt:lpstr>Sentimental Analysis</vt:lpstr>
      <vt:lpstr>Screen Shots</vt:lpstr>
      <vt:lpstr>PowerPoint Presentation</vt:lpstr>
      <vt:lpstr>Challenges Faced</vt:lpstr>
      <vt:lpstr>Conclusion and Future Work </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 Market Prediction</dc:title>
  <dc:creator>JAIMIN PRAJAPATI</dc:creator>
  <cp:lastModifiedBy>JAIMIN PRAJAPATI</cp:lastModifiedBy>
  <cp:revision>58</cp:revision>
  <dcterms:created xsi:type="dcterms:W3CDTF">2017-04-01T11:15:44Z</dcterms:created>
  <dcterms:modified xsi:type="dcterms:W3CDTF">2017-04-02T14:31:23Z</dcterms:modified>
</cp:coreProperties>
</file>

<file path=docProps/thumbnail.jpeg>
</file>